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sldIdLst>
    <p:sldId id="476" r:id="rId5"/>
    <p:sldId id="477" r:id="rId6"/>
    <p:sldId id="478" r:id="rId7"/>
    <p:sldId id="479" r:id="rId8"/>
    <p:sldId id="480" r:id="rId9"/>
    <p:sldId id="481" r:id="rId10"/>
    <p:sldId id="482" r:id="rId11"/>
    <p:sldId id="483" r:id="rId12"/>
    <p:sldId id="30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9E"/>
    <a:srgbClr val="719E8B"/>
    <a:srgbClr val="6C9986"/>
    <a:srgbClr val="7CAD98"/>
    <a:srgbClr val="9DB52E"/>
    <a:srgbClr val="4A6596"/>
    <a:srgbClr val="E8A946"/>
    <a:srgbClr val="C344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95"/>
    <p:restoredTop sz="79388"/>
  </p:normalViewPr>
  <p:slideViewPr>
    <p:cSldViewPr snapToGrid="0">
      <p:cViewPr>
        <p:scale>
          <a:sx n="93" d="100"/>
          <a:sy n="93" d="100"/>
        </p:scale>
        <p:origin x="496" y="352"/>
      </p:cViewPr>
      <p:guideLst>
        <p:guide orient="horz" pos="1872"/>
        <p:guide pos="3840"/>
      </p:guideLst>
    </p:cSldViewPr>
  </p:slideViewPr>
  <p:notesTextViewPr>
    <p:cViewPr>
      <p:scale>
        <a:sx n="85" d="100"/>
        <a:sy n="85" d="100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E5BDF-9B7E-3646-B6C9-FC2C3E116129}" type="datetimeFigureOut">
              <a:rPr lang="en-US" smtClean="0"/>
              <a:t>11/16/19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BADB7-1FBB-B74E-B90C-DA1567BD0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38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98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DFFE52E-3C23-214A-AFC7-5A0FDE3C5F37}"/>
              </a:ext>
            </a:extLst>
          </p:cNvPr>
          <p:cNvSpPr/>
          <p:nvPr userDrawn="1"/>
        </p:nvSpPr>
        <p:spPr>
          <a:xfrm>
            <a:off x="301083" y="5854390"/>
            <a:ext cx="3557239" cy="579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B68497-26BB-1B43-8DC7-DC310B353F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6AF493-8553-F64D-9DD1-212BE76418A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379" y="884355"/>
            <a:ext cx="2033239" cy="84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47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2154" y="911225"/>
            <a:ext cx="11430000" cy="481084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593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35671"/>
            <a:ext cx="308688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499" y="235671"/>
            <a:ext cx="8186001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09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 userDrawn="1"/>
        </p:nvSpPr>
        <p:spPr>
          <a:xfrm>
            <a:off x="7047297" y="345238"/>
            <a:ext cx="4433643" cy="3619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877.277.1044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100" b="1" err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magenic.com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//</a:t>
            </a:r>
            <a:endParaRPr lang="en-US" sz="1200" b="1" i="0">
              <a:solidFill>
                <a:srgbClr val="56565A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11374267" y="345238"/>
            <a:ext cx="457929" cy="29911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fld id="{28E39B6D-4B99-497D-9F61-EDE8F8EC9C63}" type="slidenum">
              <a:rPr lang="en-US" sz="1100" b="1" baseline="0" smtClean="0">
                <a:solidFill>
                  <a:srgbClr val="56565A"/>
                </a:solidFill>
                <a:latin typeface="+mj-lt"/>
                <a:cs typeface="Cordia New" panose="020B0304020202020204" pitchFamily="34" charset="-34"/>
              </a:rPr>
              <a:pPr algn="l"/>
              <a:t>‹#›</a:t>
            </a:fld>
            <a:endParaRPr lang="en-US" sz="1100" b="1" baseline="0">
              <a:solidFill>
                <a:srgbClr val="56565A"/>
              </a:solidFill>
              <a:latin typeface="+mj-lt"/>
              <a:cs typeface="Cordia New" panose="020B0304020202020204" pitchFamily="34" charset="-34"/>
            </a:endParaRPr>
          </a:p>
        </p:txBody>
      </p:sp>
      <p:sp>
        <p:nvSpPr>
          <p:cNvPr id="5" name="Subtitle 2"/>
          <p:cNvSpPr txBox="1">
            <a:spLocks/>
          </p:cNvSpPr>
          <p:nvPr userDrawn="1"/>
        </p:nvSpPr>
        <p:spPr>
          <a:xfrm>
            <a:off x="6816011" y="4975156"/>
            <a:ext cx="5267132" cy="669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600"/>
              </a:lnSpc>
              <a:spcBef>
                <a:spcPts val="0"/>
              </a:spcBef>
            </a:pPr>
            <a:r>
              <a:rPr lang="en-US" sz="6500" b="0" i="1">
                <a:solidFill>
                  <a:srgbClr val="56565A"/>
                </a:solidFill>
                <a:latin typeface="+mn-lt"/>
                <a:ea typeface="Dotum" panose="020B0600000101010101" pitchFamily="34" charset="-127"/>
                <a:cs typeface="Cordia New" panose="020B0304020202020204" pitchFamily="34" charset="-34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26564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11/16/19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1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11430000" cy="48108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08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447" y="252398"/>
            <a:ext cx="11429999" cy="342395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4447" y="3703343"/>
            <a:ext cx="11429999" cy="201872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63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4447" y="914401"/>
            <a:ext cx="5625353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914401"/>
            <a:ext cx="5652247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947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500" y="904973"/>
            <a:ext cx="561107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500" y="1719359"/>
            <a:ext cx="561107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904973"/>
            <a:ext cx="563958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719359"/>
            <a:ext cx="563958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024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007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16841B-46D0-AB45-9498-9AC2186FB7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73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0322" y="254524"/>
            <a:ext cx="6628598" cy="546754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101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36622" y="248270"/>
            <a:ext cx="6616330" cy="54581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984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154" y="265393"/>
            <a:ext cx="11430000" cy="51089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154" y="911225"/>
            <a:ext cx="11430000" cy="3884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59794-ECCE-9047-87DB-E7CDED2F621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86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15000"/>
        <a:buFont typeface="Franklin Gothic Book" panose="020B0503020102020204" pitchFamily="34" charset="0"/>
        <a:buChar char="»"/>
        <a:defRPr sz="2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130000"/>
        <a:buFont typeface="Franklin Gothic Book" panose="020B0503020102020204" pitchFamily="34" charset="0"/>
        <a:buChar char="›"/>
        <a:defRPr sz="24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Franklin Gothic Book" panose="020B0503020102020204" pitchFamily="34" charset="0"/>
        <a:buChar char="−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Relationship Id="rId9" Type="http://schemas.openxmlformats.org/officeDocument/2006/relationships/image" Target="../media/image1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4294967295"/>
          </p:nvPr>
        </p:nvSpPr>
        <p:spPr>
          <a:xfrm>
            <a:off x="295544" y="668256"/>
            <a:ext cx="3782275" cy="412233"/>
          </a:xfrm>
        </p:spPr>
        <p:txBody>
          <a:bodyPr>
            <a:noAutofit/>
          </a:bodyPr>
          <a:lstStyle/>
          <a:p>
            <a:r>
              <a:rPr lang="en-US" sz="2000" dirty="0">
                <a:latin typeface="+mn-lt"/>
              </a:rPr>
              <a:t>11.20.2019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73089" y="2125377"/>
            <a:ext cx="129293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316217" y="3762739"/>
            <a:ext cx="7885827" cy="90214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5500"/>
              </a:lnSpc>
              <a:spcBef>
                <a:spcPct val="0"/>
              </a:spcBef>
              <a:buNone/>
              <a:defRPr sz="6000" i="1" kern="1200" baseline="0">
                <a:solidFill>
                  <a:schemeClr val="tx1"/>
                </a:solidFill>
                <a:latin typeface="+mn-lt"/>
                <a:ea typeface="+mj-ea"/>
                <a:cs typeface="Cordia New" panose="020B0304020202020204" pitchFamily="34" charset="-34"/>
              </a:defRPr>
            </a:lvl1pPr>
          </a:lstStyle>
          <a:p>
            <a:r>
              <a:rPr lang="en-US" sz="2800" b="1" i="0" dirty="0">
                <a:solidFill>
                  <a:srgbClr val="53565A"/>
                </a:solidFill>
                <a:latin typeface="Franklin Gothic Demi" panose="020B0703020102020204" pitchFamily="34" charset="0"/>
              </a:rPr>
              <a:t>Machine Learning In </a:t>
            </a:r>
            <a:r>
              <a:rPr lang="en-US" sz="2800" b="1" i="0" dirty="0" err="1">
                <a:solidFill>
                  <a:srgbClr val="53565A"/>
                </a:solidFill>
                <a:latin typeface="Franklin Gothic Demi" panose="020B0703020102020204" pitchFamily="34" charset="0"/>
              </a:rPr>
              <a:t>Tensorflow</a:t>
            </a:r>
            <a:endParaRPr lang="en-US" sz="2800" b="1" i="0" dirty="0">
              <a:solidFill>
                <a:srgbClr val="53565A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384752" y="4818790"/>
            <a:ext cx="4198448" cy="991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1700"/>
              </a:lnSpc>
              <a:spcBef>
                <a:spcPts val="0"/>
              </a:spcBef>
              <a:buClr>
                <a:schemeClr val="tx2"/>
              </a:buClr>
              <a:buSzPct val="115000"/>
              <a:buFont typeface="Franklin Gothic Book" panose="020B0503020102020204" pitchFamily="34" charset="0"/>
              <a:buNone/>
              <a:defRPr sz="1350" b="0" kern="0" spc="30" baseline="0">
                <a:solidFill>
                  <a:schemeClr val="accent5"/>
                </a:solidFill>
                <a:latin typeface="+mn-lt"/>
                <a:ea typeface="+mn-ea"/>
                <a:cs typeface="Cordia New" panose="020B0304020202020204" pitchFamily="34" charset="-34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30000"/>
              <a:buFont typeface="Franklin Gothic Book" panose="020B0503020102020204" pitchFamily="34" charset="0"/>
              <a:buNone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Franklin Gothic Book" panose="020B0503020102020204" pitchFamily="34" charset="0"/>
              <a:buNone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8BE3C"/>
              </a:buClr>
            </a:pPr>
            <a:r>
              <a:rPr lang="en-US" sz="1200" b="1" dirty="0">
                <a:solidFill>
                  <a:prstClr val="white">
                    <a:lumMod val="65000"/>
                  </a:prstClr>
                </a:solidFill>
              </a:rPr>
              <a:t>Kevin Ford</a:t>
            </a:r>
          </a:p>
          <a:p>
            <a:pPr>
              <a:buClr>
                <a:srgbClr val="78BE3C"/>
              </a:buClr>
            </a:pPr>
            <a:r>
              <a:rPr lang="en-US" sz="1200" dirty="0" err="1">
                <a:solidFill>
                  <a:prstClr val="white">
                    <a:lumMod val="65000"/>
                  </a:prstClr>
                </a:solidFill>
              </a:rPr>
              <a:t>kevinf@magenic.com</a:t>
            </a:r>
            <a:endParaRPr lang="en-US" sz="12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buClr>
                <a:srgbClr val="78BE3C"/>
              </a:buClr>
            </a:pPr>
            <a:r>
              <a:rPr lang="is-IS" sz="1200" dirty="0">
                <a:solidFill>
                  <a:prstClr val="white">
                    <a:lumMod val="65000"/>
                  </a:prstClr>
                </a:solidFill>
              </a:rPr>
              <a:t>617 359-5192</a:t>
            </a:r>
            <a:endParaRPr lang="en-US" sz="12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241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9F0ECE-EB2A-0248-B35D-38289ADF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Introduction to Neural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62813-9634-FF45-A917-DA4A5EAD4106}"/>
              </a:ext>
            </a:extLst>
          </p:cNvPr>
          <p:cNvSpPr txBox="1"/>
          <p:nvPr/>
        </p:nvSpPr>
        <p:spPr>
          <a:xfrm>
            <a:off x="3642059" y="1061027"/>
            <a:ext cx="503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Binary Classification Machine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218C8-E2BB-874C-8DBE-9BA06A794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68" y="1994188"/>
            <a:ext cx="1579354" cy="1386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F5327E-D178-3A46-9441-C22A619FE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68" y="4510479"/>
            <a:ext cx="1579354" cy="1579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6B6C7-D899-6A43-BDCA-7EE411081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68" y="3380510"/>
            <a:ext cx="1786512" cy="11299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C7917D-0A35-B84D-90EE-B6C7627025B8}"/>
              </a:ext>
            </a:extLst>
          </p:cNvPr>
          <p:cNvSpPr txBox="1"/>
          <p:nvPr/>
        </p:nvSpPr>
        <p:spPr>
          <a:xfrm>
            <a:off x="785368" y="1616490"/>
            <a:ext cx="98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57B7BB-CEFB-DE4A-9599-0864DC1B8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8517" y="2894368"/>
            <a:ext cx="2803000" cy="21022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A23FC3-0790-7240-ACC7-770F417A10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7074" y="3083247"/>
            <a:ext cx="2173731" cy="17244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C14328-0662-AD43-A5A4-7DE9AC3B29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9229" y="3843694"/>
            <a:ext cx="1928091" cy="19280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989742-B848-2D48-A98A-ABEB359DE5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1199" y="2119201"/>
            <a:ext cx="1815433" cy="17244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C042C3C-61B3-C041-A45A-084CE6084872}"/>
              </a:ext>
            </a:extLst>
          </p:cNvPr>
          <p:cNvSpPr txBox="1"/>
          <p:nvPr/>
        </p:nvSpPr>
        <p:spPr>
          <a:xfrm>
            <a:off x="3404686" y="1065132"/>
            <a:ext cx="5507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Representation Binary Classification Machine Learning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971D753-300B-8B49-961B-D116E5C507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3410" y="2762661"/>
            <a:ext cx="1941058" cy="236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9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74CF72-73E6-FE49-8FAF-0091017C2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with Deep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46EC6A-04C0-4D4E-A100-10F5FAF8427E}"/>
              </a:ext>
            </a:extLst>
          </p:cNvPr>
          <p:cNvSpPr/>
          <p:nvPr/>
        </p:nvSpPr>
        <p:spPr>
          <a:xfrm>
            <a:off x="720436" y="1925782"/>
            <a:ext cx="3158837" cy="259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Deep Learning – calculate what features matter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95DEF8-19FE-0049-924F-1AA40C7303E5}"/>
              </a:ext>
            </a:extLst>
          </p:cNvPr>
          <p:cNvSpPr/>
          <p:nvPr/>
        </p:nvSpPr>
        <p:spPr>
          <a:xfrm>
            <a:off x="4516581" y="1925782"/>
            <a:ext cx="3158837" cy="259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Neural Networks – The most common type of Deep Learning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8E853D-7655-964A-BE25-350AFCB45D4F}"/>
              </a:ext>
            </a:extLst>
          </p:cNvPr>
          <p:cNvSpPr/>
          <p:nvPr/>
        </p:nvSpPr>
        <p:spPr>
          <a:xfrm>
            <a:off x="8312726" y="1925782"/>
            <a:ext cx="3158837" cy="259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Neurons– Building blocks for Neural Networks that individually learn</a:t>
            </a:r>
          </a:p>
        </p:txBody>
      </p:sp>
    </p:spTree>
    <p:extLst>
      <p:ext uri="{BB962C8B-B14F-4D97-AF65-F5344CB8AC3E}">
        <p14:creationId xmlns:p14="http://schemas.microsoft.com/office/powerpoint/2010/main" val="1066738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05D292-9AFE-EA40-A716-FBBF9E0C08AA}"/>
              </a:ext>
            </a:extLst>
          </p:cNvPr>
          <p:cNvSpPr/>
          <p:nvPr/>
        </p:nvSpPr>
        <p:spPr>
          <a:xfrm>
            <a:off x="3642059" y="1985822"/>
            <a:ext cx="4836923" cy="3916214"/>
          </a:xfrm>
          <a:prstGeom prst="rect">
            <a:avLst/>
          </a:prstGeom>
          <a:solidFill>
            <a:schemeClr val="tx2">
              <a:lumMod val="60000"/>
              <a:lumOff val="40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9F0ECE-EB2A-0248-B35D-38289ADF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Introduction to Neural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62813-9634-FF45-A917-DA4A5EAD4106}"/>
              </a:ext>
            </a:extLst>
          </p:cNvPr>
          <p:cNvSpPr txBox="1"/>
          <p:nvPr/>
        </p:nvSpPr>
        <p:spPr>
          <a:xfrm>
            <a:off x="3642059" y="1061027"/>
            <a:ext cx="503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Binary Classification Machine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218C8-E2BB-874C-8DBE-9BA06A794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68" y="1994188"/>
            <a:ext cx="1579354" cy="1386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F5327E-D178-3A46-9441-C22A619FE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68" y="4510479"/>
            <a:ext cx="1579354" cy="1579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6B6C7-D899-6A43-BDCA-7EE411081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68" y="3380510"/>
            <a:ext cx="1786512" cy="11299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C7917D-0A35-B84D-90EE-B6C7627025B8}"/>
              </a:ext>
            </a:extLst>
          </p:cNvPr>
          <p:cNvSpPr txBox="1"/>
          <p:nvPr/>
        </p:nvSpPr>
        <p:spPr>
          <a:xfrm>
            <a:off x="785368" y="1616490"/>
            <a:ext cx="98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C14328-0662-AD43-A5A4-7DE9AC3B2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9229" y="3843694"/>
            <a:ext cx="1928091" cy="19280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989742-B848-2D48-A98A-ABEB359DE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1199" y="2119201"/>
            <a:ext cx="1815433" cy="17244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4903D7-AFC7-3A47-9C5A-AD0E4DA89855}"/>
              </a:ext>
            </a:extLst>
          </p:cNvPr>
          <p:cNvSpPr/>
          <p:nvPr/>
        </p:nvSpPr>
        <p:spPr>
          <a:xfrm>
            <a:off x="4197926" y="2156219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Layer 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6F54E6-B8C3-4D46-970F-CA81A7DF54C3}"/>
              </a:ext>
            </a:extLst>
          </p:cNvPr>
          <p:cNvSpPr/>
          <p:nvPr/>
        </p:nvSpPr>
        <p:spPr>
          <a:xfrm>
            <a:off x="5248249" y="2156217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Layer 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E9B438-4E82-2348-9DE5-B75E56E5FFF9}"/>
              </a:ext>
            </a:extLst>
          </p:cNvPr>
          <p:cNvSpPr/>
          <p:nvPr/>
        </p:nvSpPr>
        <p:spPr>
          <a:xfrm>
            <a:off x="6346325" y="2156216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Layer 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5BF7AF-9290-A44F-BE87-67512A8BF087}"/>
              </a:ext>
            </a:extLst>
          </p:cNvPr>
          <p:cNvSpPr/>
          <p:nvPr/>
        </p:nvSpPr>
        <p:spPr>
          <a:xfrm>
            <a:off x="7442289" y="2156215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Layer 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DD3AA3-1C5A-1E44-99A1-4FDF02CFBB1F}"/>
              </a:ext>
            </a:extLst>
          </p:cNvPr>
          <p:cNvCxnSpPr>
            <a:cxnSpLocks/>
            <a:stCxn id="2" idx="3"/>
            <a:endCxn id="20" idx="1"/>
          </p:cNvCxnSpPr>
          <p:nvPr/>
        </p:nvCxnSpPr>
        <p:spPr>
          <a:xfrm flipV="1">
            <a:off x="4724399" y="3897508"/>
            <a:ext cx="52385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5E47B34-2747-DE49-AB62-4DF209DAE1B0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5774722" y="3897505"/>
            <a:ext cx="542182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CBADDC2-9028-B94B-B554-4F01631419BA}"/>
              </a:ext>
            </a:extLst>
          </p:cNvPr>
          <p:cNvCxnSpPr>
            <a:cxnSpLocks/>
          </p:cNvCxnSpPr>
          <p:nvPr/>
        </p:nvCxnSpPr>
        <p:spPr>
          <a:xfrm flipV="1">
            <a:off x="6886395" y="3897505"/>
            <a:ext cx="52385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885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05D292-9AFE-EA40-A716-FBBF9E0C08AA}"/>
              </a:ext>
            </a:extLst>
          </p:cNvPr>
          <p:cNvSpPr/>
          <p:nvPr/>
        </p:nvSpPr>
        <p:spPr>
          <a:xfrm>
            <a:off x="3642059" y="1985822"/>
            <a:ext cx="4836923" cy="3916214"/>
          </a:xfrm>
          <a:prstGeom prst="rect">
            <a:avLst/>
          </a:prstGeom>
          <a:solidFill>
            <a:schemeClr val="tx2">
              <a:lumMod val="60000"/>
              <a:lumOff val="40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9F0ECE-EB2A-0248-B35D-38289ADF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Introduction to Neural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62813-9634-FF45-A917-DA4A5EAD4106}"/>
              </a:ext>
            </a:extLst>
          </p:cNvPr>
          <p:cNvSpPr txBox="1"/>
          <p:nvPr/>
        </p:nvSpPr>
        <p:spPr>
          <a:xfrm>
            <a:off x="3642059" y="1061027"/>
            <a:ext cx="503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Binary Classification Machine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218C8-E2BB-874C-8DBE-9BA06A794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68" y="1994188"/>
            <a:ext cx="1579354" cy="1386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F5327E-D178-3A46-9441-C22A619FE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68" y="4510479"/>
            <a:ext cx="1579354" cy="1579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6B6C7-D899-6A43-BDCA-7EE411081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68" y="3380510"/>
            <a:ext cx="1786512" cy="11299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C7917D-0A35-B84D-90EE-B6C7627025B8}"/>
              </a:ext>
            </a:extLst>
          </p:cNvPr>
          <p:cNvSpPr txBox="1"/>
          <p:nvPr/>
        </p:nvSpPr>
        <p:spPr>
          <a:xfrm>
            <a:off x="785368" y="1616490"/>
            <a:ext cx="98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C14328-0662-AD43-A5A4-7DE9AC3B2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9229" y="3843694"/>
            <a:ext cx="1928091" cy="19280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989742-B848-2D48-A98A-ABEB359DE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1199" y="2119201"/>
            <a:ext cx="1815433" cy="17244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4903D7-AFC7-3A47-9C5A-AD0E4DA89855}"/>
              </a:ext>
            </a:extLst>
          </p:cNvPr>
          <p:cNvSpPr/>
          <p:nvPr/>
        </p:nvSpPr>
        <p:spPr>
          <a:xfrm>
            <a:off x="4197926" y="2156219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6F54E6-B8C3-4D46-970F-CA81A7DF54C3}"/>
              </a:ext>
            </a:extLst>
          </p:cNvPr>
          <p:cNvSpPr/>
          <p:nvPr/>
        </p:nvSpPr>
        <p:spPr>
          <a:xfrm>
            <a:off x="5248249" y="2156217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E9B438-4E82-2348-9DE5-B75E56E5FFF9}"/>
              </a:ext>
            </a:extLst>
          </p:cNvPr>
          <p:cNvSpPr/>
          <p:nvPr/>
        </p:nvSpPr>
        <p:spPr>
          <a:xfrm>
            <a:off x="6346325" y="2156216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5BF7AF-9290-A44F-BE87-67512A8BF087}"/>
              </a:ext>
            </a:extLst>
          </p:cNvPr>
          <p:cNvSpPr/>
          <p:nvPr/>
        </p:nvSpPr>
        <p:spPr>
          <a:xfrm>
            <a:off x="7442289" y="2156215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920147-70F4-2246-87C3-D3523141276B}"/>
              </a:ext>
            </a:extLst>
          </p:cNvPr>
          <p:cNvSpPr/>
          <p:nvPr/>
        </p:nvSpPr>
        <p:spPr>
          <a:xfrm>
            <a:off x="4324002" y="2515650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C48467-9EA2-9541-BE01-C845E847F6D9}"/>
              </a:ext>
            </a:extLst>
          </p:cNvPr>
          <p:cNvSpPr/>
          <p:nvPr/>
        </p:nvSpPr>
        <p:spPr>
          <a:xfrm>
            <a:off x="4324002" y="3063366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60CD12-C319-6F4D-A867-C29BBDA44639}"/>
              </a:ext>
            </a:extLst>
          </p:cNvPr>
          <p:cNvSpPr/>
          <p:nvPr/>
        </p:nvSpPr>
        <p:spPr>
          <a:xfrm>
            <a:off x="4324002" y="3611082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330280F-E862-DE48-BAD7-A2FD95955489}"/>
              </a:ext>
            </a:extLst>
          </p:cNvPr>
          <p:cNvSpPr/>
          <p:nvPr/>
        </p:nvSpPr>
        <p:spPr>
          <a:xfrm>
            <a:off x="4335261" y="4158798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73B82A3-3A19-4C47-B711-3AA2E88D66DE}"/>
              </a:ext>
            </a:extLst>
          </p:cNvPr>
          <p:cNvSpPr/>
          <p:nvPr/>
        </p:nvSpPr>
        <p:spPr>
          <a:xfrm>
            <a:off x="4324002" y="4751812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678841-F0BC-EA43-8E5E-5249BA2A0794}"/>
              </a:ext>
            </a:extLst>
          </p:cNvPr>
          <p:cNvSpPr/>
          <p:nvPr/>
        </p:nvSpPr>
        <p:spPr>
          <a:xfrm>
            <a:off x="5390331" y="2515650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A0473E-A724-0C4A-AAC8-DC20672A3EA5}"/>
              </a:ext>
            </a:extLst>
          </p:cNvPr>
          <p:cNvSpPr/>
          <p:nvPr/>
        </p:nvSpPr>
        <p:spPr>
          <a:xfrm>
            <a:off x="5374325" y="3063366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16E462B-700D-264B-AD0F-C7992AFBE840}"/>
              </a:ext>
            </a:extLst>
          </p:cNvPr>
          <p:cNvSpPr/>
          <p:nvPr/>
        </p:nvSpPr>
        <p:spPr>
          <a:xfrm>
            <a:off x="5390331" y="3611082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B82089-4637-104A-A2DF-F039DF27E8D4}"/>
              </a:ext>
            </a:extLst>
          </p:cNvPr>
          <p:cNvSpPr/>
          <p:nvPr/>
        </p:nvSpPr>
        <p:spPr>
          <a:xfrm>
            <a:off x="5374325" y="4158798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8C6E314-623D-B34C-B6D6-3B36DEDD0ED1}"/>
              </a:ext>
            </a:extLst>
          </p:cNvPr>
          <p:cNvSpPr/>
          <p:nvPr/>
        </p:nvSpPr>
        <p:spPr>
          <a:xfrm>
            <a:off x="5374325" y="4761638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C8497D8-D835-5949-BD5C-B3C3C12EF624}"/>
              </a:ext>
            </a:extLst>
          </p:cNvPr>
          <p:cNvSpPr/>
          <p:nvPr/>
        </p:nvSpPr>
        <p:spPr>
          <a:xfrm>
            <a:off x="6464530" y="2529072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58D4AF-07F0-8A48-B26C-27B0EF74D1D8}"/>
              </a:ext>
            </a:extLst>
          </p:cNvPr>
          <p:cNvSpPr/>
          <p:nvPr/>
        </p:nvSpPr>
        <p:spPr>
          <a:xfrm>
            <a:off x="6481896" y="3063366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AB7FE17-CF04-DA45-BA09-5D39DE4E4021}"/>
              </a:ext>
            </a:extLst>
          </p:cNvPr>
          <p:cNvSpPr/>
          <p:nvPr/>
        </p:nvSpPr>
        <p:spPr>
          <a:xfrm>
            <a:off x="6481896" y="3618829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1FB6D20-3158-184C-837E-693CE6740A41}"/>
              </a:ext>
            </a:extLst>
          </p:cNvPr>
          <p:cNvSpPr/>
          <p:nvPr/>
        </p:nvSpPr>
        <p:spPr>
          <a:xfrm>
            <a:off x="6481896" y="4158798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88C4D6E-F729-A84E-868A-54DAC9766154}"/>
              </a:ext>
            </a:extLst>
          </p:cNvPr>
          <p:cNvSpPr/>
          <p:nvPr/>
        </p:nvSpPr>
        <p:spPr>
          <a:xfrm>
            <a:off x="6477094" y="4761637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04659D9-FB3F-4740-81DE-4D40FD87E790}"/>
              </a:ext>
            </a:extLst>
          </p:cNvPr>
          <p:cNvSpPr/>
          <p:nvPr/>
        </p:nvSpPr>
        <p:spPr>
          <a:xfrm>
            <a:off x="7568365" y="2515650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2A7DC3-CAA2-7B42-B5A1-A20A6DE0E308}"/>
              </a:ext>
            </a:extLst>
          </p:cNvPr>
          <p:cNvSpPr/>
          <p:nvPr/>
        </p:nvSpPr>
        <p:spPr>
          <a:xfrm>
            <a:off x="7568365" y="3063032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05C268B-926E-BC41-AD65-FC4021F463D4}"/>
              </a:ext>
            </a:extLst>
          </p:cNvPr>
          <p:cNvSpPr/>
          <p:nvPr/>
        </p:nvSpPr>
        <p:spPr>
          <a:xfrm>
            <a:off x="7568365" y="3618495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2AE9E3D-2847-1E48-8DFA-DC787AF9AA6E}"/>
              </a:ext>
            </a:extLst>
          </p:cNvPr>
          <p:cNvSpPr/>
          <p:nvPr/>
        </p:nvSpPr>
        <p:spPr>
          <a:xfrm>
            <a:off x="7568365" y="4158798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8A6078D-4C55-ED46-BCB9-C922F80D9A9B}"/>
              </a:ext>
            </a:extLst>
          </p:cNvPr>
          <p:cNvSpPr/>
          <p:nvPr/>
        </p:nvSpPr>
        <p:spPr>
          <a:xfrm>
            <a:off x="7568365" y="4751812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879E49-610A-1D4F-88C2-0A1C2338E0AF}"/>
              </a:ext>
            </a:extLst>
          </p:cNvPr>
          <p:cNvCxnSpPr>
            <a:endCxn id="25" idx="1"/>
          </p:cNvCxnSpPr>
          <p:nvPr/>
        </p:nvCxnSpPr>
        <p:spPr>
          <a:xfrm flipV="1">
            <a:off x="4609581" y="2652810"/>
            <a:ext cx="780750" cy="54738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5660EF-C9B2-0549-B2EB-AF15ECD751E1}"/>
              </a:ext>
            </a:extLst>
          </p:cNvPr>
          <p:cNvCxnSpPr>
            <a:endCxn id="28" idx="1"/>
          </p:cNvCxnSpPr>
          <p:nvPr/>
        </p:nvCxnSpPr>
        <p:spPr>
          <a:xfrm>
            <a:off x="4618770" y="3743329"/>
            <a:ext cx="755555" cy="552629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23B7216-4B78-5F4F-81B1-3AF5A6AE60EB}"/>
              </a:ext>
            </a:extLst>
          </p:cNvPr>
          <p:cNvCxnSpPr>
            <a:cxnSpLocks/>
          </p:cNvCxnSpPr>
          <p:nvPr/>
        </p:nvCxnSpPr>
        <p:spPr>
          <a:xfrm>
            <a:off x="4614328" y="3743329"/>
            <a:ext cx="755351" cy="1232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DE46081-FA88-2044-97C2-4DC43EF42CF0}"/>
              </a:ext>
            </a:extLst>
          </p:cNvPr>
          <p:cNvCxnSpPr>
            <a:stCxn id="24" idx="3"/>
          </p:cNvCxnSpPr>
          <p:nvPr/>
        </p:nvCxnSpPr>
        <p:spPr>
          <a:xfrm flipV="1">
            <a:off x="4598322" y="4295958"/>
            <a:ext cx="762818" cy="59301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362E5D5-134B-BF4D-923A-A269D551E77F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4598322" y="2652810"/>
            <a:ext cx="766555" cy="2245987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61D0720-36BE-7B42-942C-F7BF24174A93}"/>
              </a:ext>
            </a:extLst>
          </p:cNvPr>
          <p:cNvCxnSpPr>
            <a:endCxn id="26" idx="1"/>
          </p:cNvCxnSpPr>
          <p:nvPr/>
        </p:nvCxnSpPr>
        <p:spPr>
          <a:xfrm>
            <a:off x="4631469" y="2642985"/>
            <a:ext cx="742856" cy="557541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3DA3636-CAFE-3A4F-BD13-6BBC1D8BA5DC}"/>
              </a:ext>
            </a:extLst>
          </p:cNvPr>
          <p:cNvCxnSpPr>
            <a:stCxn id="23" idx="3"/>
            <a:endCxn id="27" idx="1"/>
          </p:cNvCxnSpPr>
          <p:nvPr/>
        </p:nvCxnSpPr>
        <p:spPr>
          <a:xfrm flipV="1">
            <a:off x="4609581" y="3748242"/>
            <a:ext cx="780750" cy="54771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ECA20AC-B05D-F847-829A-25FCB2EA96B5}"/>
              </a:ext>
            </a:extLst>
          </p:cNvPr>
          <p:cNvCxnSpPr>
            <a:endCxn id="31" idx="1"/>
          </p:cNvCxnSpPr>
          <p:nvPr/>
        </p:nvCxnSpPr>
        <p:spPr>
          <a:xfrm>
            <a:off x="5664651" y="3200192"/>
            <a:ext cx="817245" cy="33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4F34676-DFEC-774A-AF7A-0B080B5BC081}"/>
              </a:ext>
            </a:extLst>
          </p:cNvPr>
          <p:cNvCxnSpPr>
            <a:endCxn id="32" idx="1"/>
          </p:cNvCxnSpPr>
          <p:nvPr/>
        </p:nvCxnSpPr>
        <p:spPr>
          <a:xfrm>
            <a:off x="5674721" y="2666232"/>
            <a:ext cx="807175" cy="1089757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212603D-E6D9-A545-A014-3EDF6CA3A034}"/>
              </a:ext>
            </a:extLst>
          </p:cNvPr>
          <p:cNvCxnSpPr>
            <a:endCxn id="33" idx="1"/>
          </p:cNvCxnSpPr>
          <p:nvPr/>
        </p:nvCxnSpPr>
        <p:spPr>
          <a:xfrm flipV="1">
            <a:off x="5679756" y="4295958"/>
            <a:ext cx="802140" cy="59301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0885982-AB7C-4549-9C54-598BB808FDBA}"/>
              </a:ext>
            </a:extLst>
          </p:cNvPr>
          <p:cNvCxnSpPr>
            <a:stCxn id="27" idx="3"/>
            <a:endCxn id="32" idx="1"/>
          </p:cNvCxnSpPr>
          <p:nvPr/>
        </p:nvCxnSpPr>
        <p:spPr>
          <a:xfrm>
            <a:off x="5664651" y="3748242"/>
            <a:ext cx="817245" cy="7747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82B27BF-2111-BB4A-AEE1-B1A4D1F46376}"/>
              </a:ext>
            </a:extLst>
          </p:cNvPr>
          <p:cNvCxnSpPr/>
          <p:nvPr/>
        </p:nvCxnSpPr>
        <p:spPr>
          <a:xfrm>
            <a:off x="5685303" y="3771930"/>
            <a:ext cx="786037" cy="53952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981FC08-5E18-C346-B716-21227D24069F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5648645" y="2666232"/>
            <a:ext cx="815885" cy="162972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AF5D211-F32F-1E45-92BE-2B3E56563654}"/>
              </a:ext>
            </a:extLst>
          </p:cNvPr>
          <p:cNvCxnSpPr>
            <a:stCxn id="27" idx="3"/>
            <a:endCxn id="34" idx="1"/>
          </p:cNvCxnSpPr>
          <p:nvPr/>
        </p:nvCxnSpPr>
        <p:spPr>
          <a:xfrm>
            <a:off x="5664651" y="3748242"/>
            <a:ext cx="812443" cy="1150555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7B674F9-5166-BF4E-873C-5D67E16793DF}"/>
              </a:ext>
            </a:extLst>
          </p:cNvPr>
          <p:cNvCxnSpPr>
            <a:stCxn id="30" idx="3"/>
            <a:endCxn id="37" idx="1"/>
          </p:cNvCxnSpPr>
          <p:nvPr/>
        </p:nvCxnSpPr>
        <p:spPr>
          <a:xfrm>
            <a:off x="6738850" y="2666232"/>
            <a:ext cx="829515" cy="1089423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8C209E1-B8FE-E941-B91B-AD1E737E231C}"/>
              </a:ext>
            </a:extLst>
          </p:cNvPr>
          <p:cNvCxnSpPr>
            <a:cxnSpLocks/>
            <a:stCxn id="30" idx="3"/>
            <a:endCxn id="38" idx="1"/>
          </p:cNvCxnSpPr>
          <p:nvPr/>
        </p:nvCxnSpPr>
        <p:spPr>
          <a:xfrm>
            <a:off x="6738850" y="2666232"/>
            <a:ext cx="829515" cy="162972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6C75A93-084C-8A4C-B330-7D267E878AEE}"/>
              </a:ext>
            </a:extLst>
          </p:cNvPr>
          <p:cNvCxnSpPr/>
          <p:nvPr/>
        </p:nvCxnSpPr>
        <p:spPr>
          <a:xfrm>
            <a:off x="6751414" y="3743329"/>
            <a:ext cx="816951" cy="0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37D4504-EF5C-3045-834A-EC05BA33D727}"/>
              </a:ext>
            </a:extLst>
          </p:cNvPr>
          <p:cNvCxnSpPr>
            <a:stCxn id="31" idx="3"/>
            <a:endCxn id="36" idx="1"/>
          </p:cNvCxnSpPr>
          <p:nvPr/>
        </p:nvCxnSpPr>
        <p:spPr>
          <a:xfrm flipV="1">
            <a:off x="6756216" y="3200192"/>
            <a:ext cx="812149" cy="33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8377BE2-4082-584C-B5EE-E3ECDE8CCC2A}"/>
              </a:ext>
            </a:extLst>
          </p:cNvPr>
          <p:cNvCxnSpPr>
            <a:endCxn id="35" idx="1"/>
          </p:cNvCxnSpPr>
          <p:nvPr/>
        </p:nvCxnSpPr>
        <p:spPr>
          <a:xfrm flipV="1">
            <a:off x="6751414" y="2652810"/>
            <a:ext cx="816951" cy="54738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FE9080A-AAEB-2746-9A35-6B6B6F53937F}"/>
              </a:ext>
            </a:extLst>
          </p:cNvPr>
          <p:cNvCxnSpPr>
            <a:stCxn id="33" idx="3"/>
          </p:cNvCxnSpPr>
          <p:nvPr/>
        </p:nvCxnSpPr>
        <p:spPr>
          <a:xfrm flipV="1">
            <a:off x="6756216" y="3200192"/>
            <a:ext cx="812149" cy="109576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A3F5874-228E-EE46-9E2F-B5C22446161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6751414" y="4888972"/>
            <a:ext cx="816951" cy="9825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6D1978C-ED67-DC4F-877E-338D4D284E4C}"/>
              </a:ext>
            </a:extLst>
          </p:cNvPr>
          <p:cNvSpPr txBox="1"/>
          <p:nvPr/>
        </p:nvSpPr>
        <p:spPr>
          <a:xfrm>
            <a:off x="4100993" y="1631047"/>
            <a:ext cx="74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F43C0BB-C1D0-8548-B2C7-A83B0003A392}"/>
              </a:ext>
            </a:extLst>
          </p:cNvPr>
          <p:cNvSpPr txBox="1"/>
          <p:nvPr/>
        </p:nvSpPr>
        <p:spPr>
          <a:xfrm>
            <a:off x="5134653" y="1600996"/>
            <a:ext cx="296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Processed Pixel information</a:t>
            </a:r>
          </a:p>
        </p:txBody>
      </p:sp>
    </p:spTree>
    <p:extLst>
      <p:ext uri="{BB962C8B-B14F-4D97-AF65-F5344CB8AC3E}">
        <p14:creationId xmlns:p14="http://schemas.microsoft.com/office/powerpoint/2010/main" val="245315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1B8DC9-B03B-0145-8359-2A8515A0F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sz="3600" dirty="0"/>
              <a:t>Deep Learning can find patterns in large sets of data that are not obvious even to experts</a:t>
            </a:r>
          </a:p>
        </p:txBody>
      </p:sp>
    </p:spTree>
    <p:extLst>
      <p:ext uri="{BB962C8B-B14F-4D97-AF65-F5344CB8AC3E}">
        <p14:creationId xmlns:p14="http://schemas.microsoft.com/office/powerpoint/2010/main" val="669741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D73047-7EB3-A14E-8E6F-27FD08139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4926DE-4AD4-C34F-8240-4A451B925D03}"/>
              </a:ext>
            </a:extLst>
          </p:cNvPr>
          <p:cNvSpPr/>
          <p:nvPr/>
        </p:nvSpPr>
        <p:spPr>
          <a:xfrm>
            <a:off x="484909" y="1205346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Created by Google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872913-4210-ED47-83D2-490361684D28}"/>
              </a:ext>
            </a:extLst>
          </p:cNvPr>
          <p:cNvSpPr/>
          <p:nvPr/>
        </p:nvSpPr>
        <p:spPr>
          <a:xfrm>
            <a:off x="484909" y="2008909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Specializes in Deep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590F6-2103-304E-B613-CFDB1DBEDFEE}"/>
              </a:ext>
            </a:extLst>
          </p:cNvPr>
          <p:cNvSpPr/>
          <p:nvPr/>
        </p:nvSpPr>
        <p:spPr>
          <a:xfrm>
            <a:off x="484909" y="2812472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Uses Python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52A163-B1FE-B342-AE3C-BC864CBC2B24}"/>
              </a:ext>
            </a:extLst>
          </p:cNvPr>
          <p:cNvSpPr/>
          <p:nvPr/>
        </p:nvSpPr>
        <p:spPr>
          <a:xfrm>
            <a:off x="484909" y="3616325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Has a lightweight version, TensorFlow Lite for mobile/embedded systems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6FEC7A-9A6E-1545-A4CB-F6A3E5281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2214" y="1123372"/>
            <a:ext cx="3009900" cy="1689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6A3BE2-04EB-6F4D-98E0-B27E8337A274}"/>
              </a:ext>
            </a:extLst>
          </p:cNvPr>
          <p:cNvSpPr/>
          <p:nvPr/>
        </p:nvSpPr>
        <p:spPr>
          <a:xfrm>
            <a:off x="484909" y="4420178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Tries to handle some of the complexity of creating neural networks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CDB2B0-8318-AE4A-91A2-F49AE80DFB5C}"/>
              </a:ext>
            </a:extLst>
          </p:cNvPr>
          <p:cNvSpPr/>
          <p:nvPr/>
        </p:nvSpPr>
        <p:spPr>
          <a:xfrm>
            <a:off x="484909" y="5224031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Works well with huge amounts of data: training and evaluation can be scaled</a:t>
            </a:r>
          </a:p>
        </p:txBody>
      </p:sp>
    </p:spTree>
    <p:extLst>
      <p:ext uri="{BB962C8B-B14F-4D97-AF65-F5344CB8AC3E}">
        <p14:creationId xmlns:p14="http://schemas.microsoft.com/office/powerpoint/2010/main" val="2665874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CDA721-2F22-3C40-98C0-4C8E91FDF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/>
              <a:t>Lab 8: The TensorFlow Hello World (10 minutes)</a:t>
            </a:r>
          </a:p>
        </p:txBody>
      </p:sp>
    </p:spTree>
    <p:extLst>
      <p:ext uri="{BB962C8B-B14F-4D97-AF65-F5344CB8AC3E}">
        <p14:creationId xmlns:p14="http://schemas.microsoft.com/office/powerpoint/2010/main" val="4178256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D7A72-3239-5742-844A-0446DAEC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3C791-741A-D840-B1AE-33245AF31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493233687"/>
      </p:ext>
    </p:extLst>
  </p:cSld>
  <p:clrMapOvr>
    <a:masterClrMapping/>
  </p:clrMapOvr>
</p:sld>
</file>

<file path=ppt/theme/theme1.xml><?xml version="1.0" encoding="utf-8"?>
<a:theme xmlns:a="http://schemas.openxmlformats.org/drawingml/2006/main" name="MGNC_PPT_FINAL">
  <a:themeElements>
    <a:clrScheme name="MAGENIC COLORS">
      <a:dk1>
        <a:srgbClr val="53565A"/>
      </a:dk1>
      <a:lt1>
        <a:sysClr val="window" lastClr="FFFFFF"/>
      </a:lt1>
      <a:dk2>
        <a:srgbClr val="78BE3C"/>
      </a:dk2>
      <a:lt2>
        <a:srgbClr val="FFC32C"/>
      </a:lt2>
      <a:accent1>
        <a:srgbClr val="78BE3C"/>
      </a:accent1>
      <a:accent2>
        <a:srgbClr val="00A9E0"/>
      </a:accent2>
      <a:accent3>
        <a:srgbClr val="F26A21"/>
      </a:accent3>
      <a:accent4>
        <a:srgbClr val="E31C79"/>
      </a:accent4>
      <a:accent5>
        <a:srgbClr val="75787B"/>
      </a:accent5>
      <a:accent6>
        <a:srgbClr val="97999B"/>
      </a:accent6>
      <a:hlink>
        <a:srgbClr val="F37121"/>
      </a:hlink>
      <a:folHlink>
        <a:srgbClr val="75787B"/>
      </a:folHlink>
    </a:clrScheme>
    <a:fontScheme name="Magenic_Fonts">
      <a:majorFont>
        <a:latin typeface="Franklin Gothic Medium Con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ster_100716" id="{04A3D33C-03BF-784A-8361-4605A4026E8D}" vid="{5E85041B-E579-7242-A5E9-3DBED271F5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D9CE1393071B489BF600220B5AAF8D" ma:contentTypeVersion="10" ma:contentTypeDescription="Create a new document." ma:contentTypeScope="" ma:versionID="d9386e682046a7a51a31dad2d2f8bda6">
  <xsd:schema xmlns:xsd="http://www.w3.org/2001/XMLSchema" xmlns:xs="http://www.w3.org/2001/XMLSchema" xmlns:p="http://schemas.microsoft.com/office/2006/metadata/properties" xmlns:ns2="30b37a6d-16ce-47e4-86a8-845424d2b9c1" xmlns:ns3="95019713-393c-4a4d-a828-5ce659f37839" targetNamespace="http://schemas.microsoft.com/office/2006/metadata/properties" ma:root="true" ma:fieldsID="e2c97f914c92a1a387d4835726ac5a88" ns2:_="" ns3:_="">
    <xsd:import namespace="30b37a6d-16ce-47e4-86a8-845424d2b9c1"/>
    <xsd:import namespace="95019713-393c-4a4d-a828-5ce659f378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b37a6d-16ce-47e4-86a8-845424d2b9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019713-393c-4a4d-a828-5ce659f3783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5A3A91F-3324-4EE4-8BF2-C3B78E1D1674}">
  <ds:schemaRefs>
    <ds:schemaRef ds:uri="9dc32095-d95f-42cf-993f-bcc1f153f49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AE07A9E-BE61-4C9A-A4B3-CA1782BD8A92}">
  <ds:schemaRefs>
    <ds:schemaRef ds:uri="30b37a6d-16ce-47e4-86a8-845424d2b9c1"/>
    <ds:schemaRef ds:uri="95019713-393c-4a4d-a828-5ce659f3783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18D97D8-3C52-47EE-88EC-CF46155D742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11540</TotalTime>
  <Words>175</Words>
  <Application>Microsoft Macintosh PowerPoint</Application>
  <PresentationFormat>Widescreen</PresentationFormat>
  <Paragraphs>36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Arial Black</vt:lpstr>
      <vt:lpstr>Calibri</vt:lpstr>
      <vt:lpstr>Franklin Gothic Book</vt:lpstr>
      <vt:lpstr>Franklin Gothic Demi</vt:lpstr>
      <vt:lpstr>Franklin Gothic Medium Cond</vt:lpstr>
      <vt:lpstr>Wingdings</vt:lpstr>
      <vt:lpstr>MGNC_PPT_FINAL</vt:lpstr>
      <vt:lpstr>PowerPoint Presentation</vt:lpstr>
      <vt:lpstr>An Introduction to Neural Networks</vt:lpstr>
      <vt:lpstr>Neural Networks with Deep Learning</vt:lpstr>
      <vt:lpstr>An Introduction to Neural Networks</vt:lpstr>
      <vt:lpstr>An Introduction to Neural Networks</vt:lpstr>
      <vt:lpstr>PowerPoint Presentation</vt:lpstr>
      <vt:lpstr>TensorFlow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Russ Miller</dc:creator>
  <cp:lastModifiedBy>Kevin E. Ford</cp:lastModifiedBy>
  <cp:revision>47</cp:revision>
  <dcterms:created xsi:type="dcterms:W3CDTF">1601-01-01T00:00:00Z</dcterms:created>
  <dcterms:modified xsi:type="dcterms:W3CDTF">2019-11-17T01:54:08Z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0x01010048D9CE1393071B489BF600220B5AAF8D</vt:lpwstr>
  </property>
</Properties>
</file>